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8"/>
  </p:notesMasterIdLst>
  <p:sldIdLst>
    <p:sldId id="333" r:id="rId2"/>
    <p:sldId id="262" r:id="rId3"/>
    <p:sldId id="263" r:id="rId4"/>
    <p:sldId id="283" r:id="rId5"/>
    <p:sldId id="328" r:id="rId6"/>
    <p:sldId id="279" r:id="rId7"/>
    <p:sldId id="300" r:id="rId8"/>
    <p:sldId id="325" r:id="rId9"/>
    <p:sldId id="327" r:id="rId10"/>
    <p:sldId id="335" r:id="rId11"/>
    <p:sldId id="324" r:id="rId12"/>
    <p:sldId id="330" r:id="rId13"/>
    <p:sldId id="331" r:id="rId14"/>
    <p:sldId id="332" r:id="rId15"/>
    <p:sldId id="336" r:id="rId16"/>
    <p:sldId id="301" r:id="rId17"/>
    <p:sldId id="256" r:id="rId18"/>
    <p:sldId id="257" r:id="rId19"/>
    <p:sldId id="297" r:id="rId20"/>
    <p:sldId id="294" r:id="rId21"/>
    <p:sldId id="314" r:id="rId22"/>
    <p:sldId id="334" r:id="rId23"/>
    <p:sldId id="304" r:id="rId24"/>
    <p:sldId id="305" r:id="rId25"/>
    <p:sldId id="306" r:id="rId26"/>
    <p:sldId id="308" r:id="rId27"/>
  </p:sldIdLst>
  <p:sldSz cx="9906000" cy="6858000" type="A4"/>
  <p:notesSz cx="6858000" cy="9144000"/>
  <p:embeddedFontLst>
    <p:embeddedFont>
      <p:font typeface="나눔고딕" panose="020B0600000101010101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스퀘어OTF_ac" panose="020B0600000101010101" pitchFamily="34" charset="-127"/>
      <p:regular r:id="rId37"/>
    </p:embeddedFont>
    <p:embeddedFont>
      <p:font typeface="나눔스퀘어OTF_ac Bold" panose="020B0600000101010101" pitchFamily="34" charset="-127"/>
      <p:bold r:id="rId38"/>
    </p:embeddedFont>
    <p:embeddedFont>
      <p:font typeface="나눔스퀘어OTF_ac ExtraBold" panose="020B0600000101010101" pitchFamily="34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12B"/>
    <a:srgbClr val="4C5E78"/>
    <a:srgbClr val="14314C"/>
    <a:srgbClr val="002060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314" y="114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기술적 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56947" y="153245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C4C58-AAB0-4DE6-9B4E-704C57FDFBA5}"/>
              </a:ext>
            </a:extLst>
          </p:cNvPr>
          <p:cNvSpPr txBox="1"/>
          <p:nvPr/>
        </p:nvSpPr>
        <p:spPr>
          <a:xfrm>
            <a:off x="5280848" y="2501416"/>
            <a:ext cx="2853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패널 외관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40A23-6474-4B50-BA16-7470DB8B2511}"/>
              </a:ext>
            </a:extLst>
          </p:cNvPr>
          <p:cNvSpPr txBox="1"/>
          <p:nvPr/>
        </p:nvSpPr>
        <p:spPr>
          <a:xfrm>
            <a:off x="5401194" y="4209562"/>
            <a:ext cx="264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느린 경우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 ℃ /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높이는 낮아지지만 유전체를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소결한후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현상이 발생하기 쉽다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edge-curl 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및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황변현상과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같은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전극에서 발생하는 문제를 방지하기 위해서는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적절히 제어되어야 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6DBE0-D932-4FB8-9AF2-608283F731AF}"/>
              </a:ext>
            </a:extLst>
          </p:cNvPr>
          <p:cNvSpPr txBox="1"/>
          <p:nvPr/>
        </p:nvSpPr>
        <p:spPr>
          <a:xfrm>
            <a:off x="1629918" y="2474947"/>
            <a:ext cx="28536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1707698" y="4359001"/>
            <a:ext cx="2648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E9F2E0FE-5F94-44D2-B2AF-1120A4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/>
        </p:nvGraphicFramePr>
        <p:xfrm>
          <a:off x="792268" y="1359868"/>
          <a:ext cx="8152541" cy="486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5609357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/>
        </p:nvGraphicFramePr>
        <p:xfrm>
          <a:off x="1020050" y="1434178"/>
          <a:ext cx="7865897" cy="449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1804709" y="5399722"/>
            <a:ext cx="6089206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30.5~30.6, 31.4~31.5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855707" y="118483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796620" y="5333389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배기량이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/>
        </p:nvGraphicFramePr>
        <p:xfrm>
          <a:off x="1372686" y="1433257"/>
          <a:ext cx="6953250" cy="405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1" y="1613181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93BBE08-F025-49A3-8CE4-6B214F1328F7}"/>
              </a:ext>
            </a:extLst>
          </p:cNvPr>
          <p:cNvSpPr/>
          <p:nvPr/>
        </p:nvSpPr>
        <p:spPr>
          <a:xfrm>
            <a:off x="4952998" y="1876907"/>
            <a:ext cx="520308" cy="50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77A93F9-9F8B-42BC-B9D2-83C0C8C55FF4}"/>
              </a:ext>
            </a:extLst>
          </p:cNvPr>
          <p:cNvSpPr>
            <a:spLocks noGrp="1"/>
          </p:cNvSpPr>
          <p:nvPr/>
        </p:nvSpPr>
        <p:spPr>
          <a:xfrm>
            <a:off x="5665686" y="1676963"/>
            <a:ext cx="3443650" cy="105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설비의 노후화 발생 가능성 인식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차후 유의미한 설비와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선정된 작업조건을 통해 검증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2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1320678" y="1243534"/>
            <a:ext cx="7220378" cy="76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가설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설비의 노후화로 인해</a:t>
            </a:r>
            <a:endParaRPr lang="en-US" altLang="ko-KR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공정 설비에서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온도가 상승하지 않았을까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1" y="1613181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CEF3B-1EBA-4F35-A6B7-2776369A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2" y="2741076"/>
            <a:ext cx="3788914" cy="2472153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268F7B2-2E1C-4D9C-AF83-792AE161EB5B}"/>
              </a:ext>
            </a:extLst>
          </p:cNvPr>
          <p:cNvSpPr>
            <a:spLocks noGrp="1"/>
          </p:cNvSpPr>
          <p:nvPr/>
        </p:nvSpPr>
        <p:spPr>
          <a:xfrm>
            <a:off x="5009679" y="1642404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D330B-D84C-4EBD-9215-876141E9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7" y="2741075"/>
            <a:ext cx="3798069" cy="24721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99F40B-6169-4647-91AB-1AF9E7127C17}"/>
              </a:ext>
            </a:extLst>
          </p:cNvPr>
          <p:cNvSpPr/>
          <p:nvPr/>
        </p:nvSpPr>
        <p:spPr>
          <a:xfrm>
            <a:off x="1014093" y="2741075"/>
            <a:ext cx="3663938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F868FD-ABBD-4086-8DC5-DCCA0D271803}"/>
              </a:ext>
            </a:extLst>
          </p:cNvPr>
          <p:cNvSpPr/>
          <p:nvPr/>
        </p:nvSpPr>
        <p:spPr>
          <a:xfrm>
            <a:off x="5158598" y="2767279"/>
            <a:ext cx="3639996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0F318CB-D31F-431C-9698-EC59BA5AE262}"/>
              </a:ext>
            </a:extLst>
          </p:cNvPr>
          <p:cNvSpPr>
            <a:spLocks noGrp="1"/>
          </p:cNvSpPr>
          <p:nvPr/>
        </p:nvSpPr>
        <p:spPr>
          <a:xfrm>
            <a:off x="915375" y="4969526"/>
            <a:ext cx="8238250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호기에 비해 불량률이 높은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설비의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31.5~32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온도 발생이 빈번함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-&gt; 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설비에서 시간이 지남에 따라 현상 온도가 일정하지 않은 문제가 존재했음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378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/>
            <p:cNvSpPr/>
            <p:nvPr/>
          </p:nvSpPr>
          <p:spPr>
            <a:xfrm rot="18479528">
              <a:off x="1034150" y="3041475"/>
              <a:ext cx="1748589" cy="1636294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 rot="17778216">
              <a:off x="1338908" y="3345080"/>
              <a:ext cx="1355078" cy="1409844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09015" y="3645918"/>
              <a:ext cx="1276541" cy="1014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/>
                  <a:ea typeface="나눔스퀘어OTF_ac ExtraBold"/>
                </a:rPr>
                <a:t>03</a:t>
              </a:r>
              <a:endParaRPr lang="ko-KR" altLang="en-US" sz="4800">
                <a:solidFill>
                  <a:schemeClr val="bg1">
                    <a:lumMod val="95000"/>
                  </a:schemeClr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84126" y="163830"/>
            <a:ext cx="6465218" cy="4562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/>
                <a:ea typeface="나눔스퀘어OTF_ac Bold"/>
              </a:rPr>
              <a:t>분석 결과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1400">
                  <a:latin typeface="나눔스퀘어OTF_ac ExtraBold"/>
                  <a:ea typeface="나눔스퀘어OTF_ac ExtraBold"/>
                </a:rPr>
                <a:t>(</a:t>
              </a:r>
              <a:r>
                <a:rPr lang="ko-KR" altLang="en-US" sz="1400">
                  <a:latin typeface="나눔스퀘어OTF_ac ExtraBold"/>
                  <a:ea typeface="나눔스퀘어OTF_ac ExtraBold"/>
                </a:rPr>
                <a:t>주</a:t>
              </a:r>
              <a:r>
                <a:rPr lang="en-US" altLang="ko-KR" sz="1400">
                  <a:latin typeface="나눔스퀘어OTF_ac ExtraBold"/>
                  <a:ea typeface="나눔스퀘어OTF_ac ExtraBold"/>
                </a:rPr>
                <a:t>) PDP-One</a:t>
              </a:r>
              <a:endParaRPr lang="ko-KR" altLang="en-US" sz="1400"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OTF_ac Bold"/>
                <a:ea typeface="나눔스퀘어OTF_ac Bold"/>
              </a:rPr>
              <a:t>파라미터 조건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제목 1"/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400" b="1" dirty="0">
                <a:latin typeface="나눔스퀘어OTF_ac"/>
                <a:ea typeface="나눔스퀘어OTF_ac"/>
              </a:rPr>
              <a:t>&lt;AG_RTD_TEMP_GLASS_OUT </a:t>
            </a:r>
            <a:r>
              <a:rPr lang="ko-KR" altLang="en-US" sz="1400" b="1" dirty="0">
                <a:latin typeface="나눔스퀘어OTF_ac"/>
                <a:ea typeface="나눔스퀘어OTF_ac"/>
              </a:rPr>
              <a:t>온도 구분</a:t>
            </a:r>
            <a:r>
              <a:rPr lang="en-US" altLang="ko-KR" sz="1400" b="1" dirty="0">
                <a:latin typeface="나눔스퀘어OTF_ac"/>
                <a:ea typeface="나눔스퀘어OTF_ac"/>
              </a:rPr>
              <a:t>&gt;</a:t>
            </a:r>
            <a:endParaRPr lang="ko-KR" altLang="en-US" sz="1400" b="1" dirty="0">
              <a:latin typeface="나눔스퀘어OTF_ac"/>
              <a:ea typeface="나눔스퀘어OTF_ac"/>
            </a:endParaRPr>
          </a:p>
        </p:txBody>
      </p:sp>
      <p:grpSp>
        <p:nvGrpSpPr>
          <p:cNvPr id="32" name="_x632133496"/>
          <p:cNvGrpSpPr/>
          <p:nvPr/>
        </p:nvGrpSpPr>
        <p:grpSpPr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0"/>
              <a:ext cx="29750" cy="19300"/>
            </a:xfrm>
            <a:prstGeom prst="rect">
              <a:avLst/>
            </a:prstGeom>
            <a:noFill/>
          </p:spPr>
        </p:pic>
        <p:sp>
          <p:nvSpPr>
            <p:cNvPr id="35" name="_x632135800"/>
            <p:cNvSpPr>
              <a:spLocks noChangeArrowheads="1"/>
            </p:cNvSpPr>
            <p:nvPr/>
          </p:nvSpPr>
          <p:spPr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스퀘어OTF_ac"/>
                <a:ea typeface="나눔스퀘어OTF_ac"/>
              </a:endParaRPr>
            </a:p>
          </p:txBody>
        </p:sp>
      </p:grpSp>
      <p:sp>
        <p:nvSpPr>
          <p:cNvPr id="36" name="_x632142568"/>
          <p:cNvSpPr>
            <a:spLocks noChangeArrowheads="1"/>
          </p:cNvSpPr>
          <p:nvPr/>
        </p:nvSpPr>
        <p:spPr>
          <a:xfrm>
            <a:off x="1363807" y="2658611"/>
            <a:ext cx="3656767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 이상부터 불량률 증가함 </a:t>
            </a:r>
          </a:p>
          <a:p>
            <a:pPr marL="0" marR="0" lvl="0" indent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온도 구분 </a:t>
            </a:r>
          </a:p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-&gt;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이상의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고온일 때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이하로 온도를 조절함으로써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불량률 개선 필요</a:t>
            </a:r>
            <a:endParaRPr kumimoji="0" lang="en-US" altLang="ko-KR" sz="1600" b="0" i="0" u="none" strike="noStrike" cap="none" normalizeH="0" baseline="0" dirty="0">
              <a:solidFill>
                <a:schemeClr val="tx1"/>
              </a:solidFill>
              <a:effectLst/>
              <a:latin typeface="나눔스퀘어OTF_ac"/>
              <a:ea typeface="나눔스퀘어OTF_ac"/>
            </a:endParaRPr>
          </a:p>
        </p:txBody>
      </p:sp>
      <p:graphicFrame>
        <p:nvGraphicFramePr>
          <p:cNvPr id="37" name="표 21"/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28.6%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748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저온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121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2813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C157DA9-D061-434C-A620-33FE0A54C44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663B5E6-2350-48F2-B3C9-A9FC76E08A08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AG RTD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공정</a:t>
            </a: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배출 온도가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46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℃ 이상일 경우 불량률 증가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/>
            <p:cNvSpPr/>
            <p:nvPr/>
          </p:nvSpPr>
          <p:spPr>
            <a:xfrm rot="18479528">
              <a:off x="1034150" y="3041475"/>
              <a:ext cx="1748589" cy="1636294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 rot="17778216">
              <a:off x="1338908" y="3345080"/>
              <a:ext cx="1355078" cy="1409844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09015" y="3645918"/>
              <a:ext cx="1276541" cy="1014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/>
                  <a:ea typeface="나눔스퀘어OTF_ac ExtraBold"/>
                </a:rPr>
                <a:t>03</a:t>
              </a:r>
              <a:endParaRPr lang="ko-KR" altLang="en-US" sz="4800">
                <a:solidFill>
                  <a:schemeClr val="bg1">
                    <a:lumMod val="95000"/>
                  </a:schemeClr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84126" y="163830"/>
            <a:ext cx="6465218" cy="4562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/>
                <a:ea typeface="나눔스퀘어OTF_ac Bold"/>
              </a:rPr>
              <a:t>분석 결과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1400">
                  <a:latin typeface="나눔스퀘어OTF_ac ExtraBold"/>
                  <a:ea typeface="나눔스퀘어OTF_ac ExtraBold"/>
                </a:rPr>
                <a:t>(</a:t>
              </a:r>
              <a:r>
                <a:rPr lang="ko-KR" altLang="en-US" sz="1400">
                  <a:latin typeface="나눔스퀘어OTF_ac ExtraBold"/>
                  <a:ea typeface="나눔스퀘어OTF_ac ExtraBold"/>
                </a:rPr>
                <a:t>주</a:t>
              </a:r>
              <a:r>
                <a:rPr lang="en-US" altLang="ko-KR" sz="1400">
                  <a:latin typeface="나눔스퀘어OTF_ac ExtraBold"/>
                  <a:ea typeface="나눔스퀘어OTF_ac ExtraBold"/>
                </a:rPr>
                <a:t>) PDP-One</a:t>
              </a:r>
              <a:endParaRPr lang="ko-KR" altLang="en-US" sz="1400"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OTF_ac Bold"/>
                <a:ea typeface="나눔스퀘어OTF_ac Bold"/>
              </a:rPr>
              <a:t>파라미터 조건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OTF_ac"/>
              <a:ea typeface="나눔스퀘어OTF_ac"/>
            </a:endParaRPr>
          </a:p>
        </p:txBody>
      </p:sp>
      <p:sp>
        <p:nvSpPr>
          <p:cNvPr id="44" name="제목 1"/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400" b="1">
                <a:latin typeface="나눔스퀘어OTF_ac"/>
                <a:ea typeface="나눔스퀘어OTF_ac"/>
              </a:rPr>
              <a:t>&lt;BUS_DEVELOP_TEMP_TANK2 </a:t>
            </a:r>
            <a:r>
              <a:rPr lang="ko-KR" altLang="en-US" sz="1400" b="1">
                <a:latin typeface="나눔스퀘어OTF_ac"/>
                <a:ea typeface="나눔스퀘어OTF_ac"/>
              </a:rPr>
              <a:t>온도 최적 조건</a:t>
            </a:r>
            <a:r>
              <a:rPr lang="en-US" altLang="ko-KR" sz="1400" b="1">
                <a:latin typeface="나눔스퀘어OTF_ac"/>
                <a:ea typeface="나눔스퀘어OTF_ac"/>
              </a:rPr>
              <a:t>&gt;</a:t>
            </a:r>
            <a:endParaRPr lang="ko-KR" altLang="en-US" sz="1400" b="1">
              <a:latin typeface="나눔스퀘어OTF_ac"/>
              <a:ea typeface="나눔스퀘어OTF_ac"/>
            </a:endParaRPr>
          </a:p>
        </p:txBody>
      </p:sp>
      <p:sp>
        <p:nvSpPr>
          <p:cNvPr id="45" name="제목 1"/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이상부터 불량률 증가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미만일 때가 가장 안정적</a:t>
            </a:r>
            <a:endParaRPr lang="en-US" altLang="ko-KR" sz="12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latin typeface="나눔스퀘어OTF_ac"/>
                <a:ea typeface="나눔스퀘어OTF_ac"/>
              </a:rPr>
              <a:t>해당 설비의 온도를 </a:t>
            </a: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미만의 최적온도를 유지하여 불량률을 개선</a:t>
            </a:r>
            <a:endParaRPr lang="en-US" altLang="ko-KR" sz="1200" dirty="0">
              <a:latin typeface="나눔스퀘어OTF_ac"/>
              <a:ea typeface="나눔스퀘어OTF_ac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OTF_ac"/>
                <a:ea typeface="나눔스퀘어OTF_ac"/>
              </a:endParaRPr>
            </a:p>
          </p:txBody>
        </p:sp>
      </p:grpSp>
      <p:graphicFrame>
        <p:nvGraphicFramePr>
          <p:cNvPr id="49" name="표 21"/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6.4%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133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1947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8.2%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259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2884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도 이상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19.3%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162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677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C157DA9-D061-434C-A620-33FE0A54C44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2D85CD9F-7A28-470F-BC2E-420EB0A66D6D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BUS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공정 현상 온도가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31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℃ 이상일 경우 불량률 증가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(㎥/min)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69409E-3C11-4E86-883D-C45292B5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12188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F0CC-7EEB-4925-9EA2-DF0998CB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7616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07989B4-FF09-42F1-9992-7B9B8D2A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_x632142568">
            <a:extLst>
              <a:ext uri="{FF2B5EF4-FFF2-40B4-BE49-F238E27FC236}">
                <a16:creationId xmlns:a16="http://schemas.microsoft.com/office/drawing/2014/main" id="{95869264-9A3A-48FF-8957-133258C6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미만 일 때 불량률 대폭 증가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3243㎥/min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이상의 배기량 조건이 만족되어야 불량률 해소 가능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584E232-C1AF-4211-83DD-8BA20D96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81608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B3D60C-4FA0-7646-8926-D3696AE2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86" y="2995466"/>
            <a:ext cx="3848100" cy="24765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0A107B-E052-49F0-8322-384160ECB606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093415-95BE-43E7-BDAD-85042312E369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217BC2-B647-4969-8CD2-9149E3B65E56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8EA6E-F30F-42DC-A0D1-EF6D6D0A645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C4AB6A-2181-445F-A782-478BBA71C3CC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FC589-8BCE-430C-AC96-463CAF384B1E}"/>
              </a:ext>
            </a:extLst>
          </p:cNvPr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조건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743F50-C20C-43DC-BC99-409737F1F51D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F3C8C7-7205-47A8-8C95-CFC54B9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E1444C3-19FF-49E1-9D06-9681B7B6C312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유전체 소성 배기량이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3243㎥/min 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미만일 경우 불량률 증가 </a:t>
            </a:r>
          </a:p>
        </p:txBody>
      </p:sp>
    </p:spTree>
    <p:extLst>
      <p:ext uri="{BB962C8B-B14F-4D97-AF65-F5344CB8AC3E}">
        <p14:creationId xmlns:p14="http://schemas.microsoft.com/office/powerpoint/2010/main" val="299645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CBEDFE-DFE6-447C-BCBF-AA48FD873E32}"/>
              </a:ext>
            </a:extLst>
          </p:cNvPr>
          <p:cNvSpPr/>
          <p:nvPr/>
        </p:nvSpPr>
        <p:spPr>
          <a:xfrm>
            <a:off x="5098112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차선경로 선택 시 고려사항</a:t>
            </a: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237969"/>
            <a:ext cx="8557459" cy="5341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233577" y="1351889"/>
            <a:ext cx="744111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97123"/>
              </p:ext>
            </p:extLst>
          </p:nvPr>
        </p:nvGraphicFramePr>
        <p:xfrm>
          <a:off x="1362158" y="2965526"/>
          <a:ext cx="6909154" cy="357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391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6653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12.3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altLang="ko-Kore-KR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BUS_DEVELOP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DIELEC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소성 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DIELEC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3900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FC13AA-F454-43D5-851F-5F10B518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96F-5DF3-4F75-8D2C-5E91754D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24032-6ACA-42DC-9AB7-5E87C49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A3351-2288-4538-A5E9-9D2D25BB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556795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883327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2119870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540811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867343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2138750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710545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710545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568312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903470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2165792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722062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576938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903470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2160849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616149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4251066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562103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750977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757432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120626" y="4745489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9DACD-947A-4F8B-8148-FCF55F9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796338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755490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618562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BDD437-7CEF-49F5-98E4-C715A325A453}"/>
              </a:ext>
            </a:extLst>
          </p:cNvPr>
          <p:cNvSpPr txBox="1"/>
          <p:nvPr/>
        </p:nvSpPr>
        <p:spPr>
          <a:xfrm>
            <a:off x="7918653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CFE73D-8741-4B5D-B66A-960B4D888161}"/>
              </a:ext>
            </a:extLst>
          </p:cNvPr>
          <p:cNvSpPr txBox="1"/>
          <p:nvPr/>
        </p:nvSpPr>
        <p:spPr>
          <a:xfrm>
            <a:off x="7918653" y="3447033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1D00B9-E287-4956-9BF4-E800FD2ECCAC}"/>
              </a:ext>
            </a:extLst>
          </p:cNvPr>
          <p:cNvSpPr txBox="1"/>
          <p:nvPr/>
        </p:nvSpPr>
        <p:spPr>
          <a:xfrm>
            <a:off x="8409965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124156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124156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F403A34-F6DE-4806-AFC7-31A2F65B37DD}"/>
              </a:ext>
            </a:extLst>
          </p:cNvPr>
          <p:cNvSpPr txBox="1"/>
          <p:nvPr/>
        </p:nvSpPr>
        <p:spPr>
          <a:xfrm>
            <a:off x="7822499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68A9F6B-6EE2-4C75-801D-B91A775BA905}"/>
              </a:ext>
            </a:extLst>
          </p:cNvPr>
          <p:cNvSpPr txBox="1"/>
          <p:nvPr/>
        </p:nvSpPr>
        <p:spPr>
          <a:xfrm>
            <a:off x="7822499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BBAB86-62A1-4517-8248-5082BECA8203}"/>
              </a:ext>
            </a:extLst>
          </p:cNvPr>
          <p:cNvSpPr txBox="1"/>
          <p:nvPr/>
        </p:nvSpPr>
        <p:spPr>
          <a:xfrm>
            <a:off x="8248280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551060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4251066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1670287"/>
            <a:ext cx="4309535" cy="4757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유의한 설비의 공정을 중점으로 불량 발생 원인 및 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조건 분석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00939" y="2306304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470474" y="2268416"/>
            <a:ext cx="2005962" cy="283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설비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공통적인 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공정의 설비를 중점적으로 분석하여 정확한 불량 원인 도출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0051"/>
              </p:ext>
            </p:extLst>
          </p:nvPr>
        </p:nvGraphicFramePr>
        <p:xfrm>
          <a:off x="5291534" y="4858583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1708159"/>
            <a:ext cx="4309535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430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2285680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주요 변수로 도출됨</a:t>
            </a: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33247"/>
              </p:ext>
            </p:extLst>
          </p:nvPr>
        </p:nvGraphicFramePr>
        <p:xfrm>
          <a:off x="5291533" y="4528257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96060" y="5686909"/>
            <a:ext cx="4407355" cy="63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공정의 불량 주요 인자 여부와 최적 조건 도출의 필요성 인지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571457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2696</TotalTime>
  <Words>2825</Words>
  <Application>Microsoft Office PowerPoint</Application>
  <PresentationFormat>A4 용지(210x297mm)</PresentationFormat>
  <Paragraphs>728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Arial</vt:lpstr>
      <vt:lpstr>나눔스퀘어</vt:lpstr>
      <vt:lpstr>맑은 고딕</vt:lpstr>
      <vt:lpstr>나눔스퀘어OTF_ac ExtraBold</vt:lpstr>
      <vt:lpstr>Calibri Light</vt:lpstr>
      <vt:lpstr>나눔고딕</vt:lpstr>
      <vt:lpstr>Calibri</vt:lpstr>
      <vt:lpstr>나눔스퀘어OTF_ac Bold</vt:lpstr>
      <vt:lpstr>나눔스퀘어OTF_ac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156</cp:revision>
  <dcterms:created xsi:type="dcterms:W3CDTF">2020-02-19T13:37:33Z</dcterms:created>
  <dcterms:modified xsi:type="dcterms:W3CDTF">2020-04-30T16:02:40Z</dcterms:modified>
</cp:coreProperties>
</file>